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12192000"/>
  <p:notesSz cx="6858000" cy="9144000"/>
  <p:embeddedFontLst>
    <p:embeddedFont>
      <p:font typeface="Roboto Mono Medium"/>
      <p:regular r:id="rId35"/>
      <p:bold r:id="rId36"/>
      <p:italic r:id="rId37"/>
      <p:boldItalic r:id="rId38"/>
    </p:embeddedFont>
    <p:embeddedFont>
      <p:font typeface="Roboto Mono Light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  <p:embeddedFont>
      <p:font typeface="Sora Light"/>
      <p:regular r:id="rId47"/>
      <p:bold r:id="rId48"/>
    </p:embeddedFont>
    <p:embeddedFont>
      <p:font typeface="Sora"/>
      <p:regular r:id="rId49"/>
      <p:bold r:id="rId50"/>
    </p:embeddedFont>
    <p:embeddedFont>
      <p:font typeface="Roboto Mono"/>
      <p:regular r:id="rId51"/>
      <p:bold r:id="rId52"/>
      <p:italic r:id="rId53"/>
      <p:boldItalic r:id="rId54"/>
    </p:embeddedFont>
    <p:embeddedFont>
      <p:font typeface="Space Grotesk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jTNrWcf2JV6vdbRDOsQCZdpKia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bold.fntdata"/><Relationship Id="rId42" Type="http://schemas.openxmlformats.org/officeDocument/2006/relationships/font" Target="fonts/RobotoMonoLight-boldItalic.fntdata"/><Relationship Id="rId41" Type="http://schemas.openxmlformats.org/officeDocument/2006/relationships/font" Target="fonts/RobotoMonoLight-italic.fntdata"/><Relationship Id="rId44" Type="http://schemas.openxmlformats.org/officeDocument/2006/relationships/font" Target="fonts/MontserratLight-bold.fntdata"/><Relationship Id="rId43" Type="http://schemas.openxmlformats.org/officeDocument/2006/relationships/font" Target="fonts/MontserratLight-regular.fntdata"/><Relationship Id="rId46" Type="http://schemas.openxmlformats.org/officeDocument/2006/relationships/font" Target="fonts/MontserratLight-boldItalic.fntdata"/><Relationship Id="rId45" Type="http://schemas.openxmlformats.org/officeDocument/2006/relationships/font" Target="fonts/Montserrat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SoraLight-bold.fntdata"/><Relationship Id="rId47" Type="http://schemas.openxmlformats.org/officeDocument/2006/relationships/font" Target="fonts/SoraLight-regular.fntdata"/><Relationship Id="rId49" Type="http://schemas.openxmlformats.org/officeDocument/2006/relationships/font" Target="fonts/Sor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MonoMedium-regular.fntdata"/><Relationship Id="rId34" Type="http://schemas.openxmlformats.org/officeDocument/2006/relationships/slide" Target="slides/slide28.xml"/><Relationship Id="rId37" Type="http://schemas.openxmlformats.org/officeDocument/2006/relationships/font" Target="fonts/RobotoMonoMedium-italic.fntdata"/><Relationship Id="rId36" Type="http://schemas.openxmlformats.org/officeDocument/2006/relationships/font" Target="fonts/RobotoMonoMedium-bold.fntdata"/><Relationship Id="rId39" Type="http://schemas.openxmlformats.org/officeDocument/2006/relationships/font" Target="fonts/RobotoMonoLight-regular.fntdata"/><Relationship Id="rId38" Type="http://schemas.openxmlformats.org/officeDocument/2006/relationships/font" Target="fonts/RobotoMon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regular.fntdata"/><Relationship Id="rId50" Type="http://schemas.openxmlformats.org/officeDocument/2006/relationships/font" Target="fonts/Sora-bold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5.xml"/><Relationship Id="rId55" Type="http://schemas.openxmlformats.org/officeDocument/2006/relationships/font" Target="fonts/SpaceGrotesk-regular.fntdata"/><Relationship Id="rId10" Type="http://schemas.openxmlformats.org/officeDocument/2006/relationships/slide" Target="slides/slide4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57" Type="http://customschemas.google.com/relationships/presentationmetadata" Target="metadata"/><Relationship Id="rId12" Type="http://schemas.openxmlformats.org/officeDocument/2006/relationships/slide" Target="slides/slide6.xml"/><Relationship Id="rId56" Type="http://schemas.openxmlformats.org/officeDocument/2006/relationships/font" Target="fonts/SpaceGrotesk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4f1a13789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54f1a13789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4f1a13789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254f1a13789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4f1a13789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54f1a13789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4f1a13789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54f1a13789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4f1a13789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54f1a13789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4f1a13789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254f1a13789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4f1a13789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54f1a13789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20" name="Google Shape;320;g254f1a13789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4f1a13789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254f1a1378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4f1a13789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254f1a13789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51c9d710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2251c9d710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4f1a13789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g254f1a13789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4f1a13789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54f1a13789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9" name="Google Shape;379;g254f1a13789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4f1a13789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254f1a13789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4f1a13789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254f1a13789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4f1a13789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54f1a13789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97" name="Google Shape;397;g254f1a13789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4f1a13789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254f1a13789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4f1a13789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254f1a13789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4f1a13789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54f1a13789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415" name="Google Shape;415;g254f1a13789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4b4f1033c7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4b4f1033c7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422" name="Google Shape;422;g14b4f1033c7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4e091f8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64e091f8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4" name="Google Shape;204;g164e091f8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a0bdea716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6a0bdea716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4f1a1378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54f1a1378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4f1a1378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254f1a1378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4f1a1378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254f1a13789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4f1a13789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54f1a13789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4f1a13789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54f1a1378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2"/>
          <p:cNvSpPr txBox="1"/>
          <p:nvPr>
            <p:ph idx="1" type="body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0" name="Google Shape;110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/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6"/>
          <p:cNvSpPr txBox="1"/>
          <p:nvPr>
            <p:ph idx="1" type="body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6"/>
          <p:cNvSpPr txBox="1"/>
          <p:nvPr>
            <p:ph idx="2" type="body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7"/>
          <p:cNvSpPr txBox="1"/>
          <p:nvPr>
            <p:ph idx="1" type="body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77"/>
          <p:cNvSpPr txBox="1"/>
          <p:nvPr>
            <p:ph idx="2" type="body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idx="3" type="body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77"/>
          <p:cNvSpPr txBox="1"/>
          <p:nvPr>
            <p:ph idx="4" type="body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9"/>
          <p:cNvSpPr txBox="1"/>
          <p:nvPr>
            <p:ph idx="1" type="body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79"/>
          <p:cNvSpPr txBox="1"/>
          <p:nvPr>
            <p:ph idx="2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0"/>
          <p:cNvSpPr/>
          <p:nvPr>
            <p:ph idx="2" type="pic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/>
          <p:nvPr>
            <p:ph idx="1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/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1"/>
          <p:cNvSpPr txBox="1"/>
          <p:nvPr>
            <p:ph idx="1" type="body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/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2"/>
          <p:cNvSpPr txBox="1"/>
          <p:nvPr>
            <p:ph idx="1" type="body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4d101c150_0_2001"/>
          <p:cNvSpPr txBox="1"/>
          <p:nvPr>
            <p:ph idx="12" type="sldNum"/>
          </p:nvPr>
        </p:nvSpPr>
        <p:spPr>
          <a:xfrm>
            <a:off x="11087977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/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1"/>
          <p:cNvSpPr txBox="1"/>
          <p:nvPr>
            <p:ph idx="1" type="body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medium.datadriveninvestor.com/credit-scoring-why-it-matters-and-how-it-works-part-1-a7b08518869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medium.datadriveninvestor.com/credit-scoring-why-it-matters-and-how-it-works-part-1-a7b08518869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kaggle.com/competitions/GiveMeSomeCredit/overview" TargetMode="External"/><Relationship Id="rId4" Type="http://schemas.openxmlformats.org/officeDocument/2006/relationships/hyperlink" Target="https://drive.google.com/drive/folders/1vX-CmZS1bWLvwc5bCmi0ALX4HbVDTDPU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malinadhi/credit_analytic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www.cnbc.com/2022/09/15/cfpb-begins-crackdown-on-buy-now-pay-later-lenders.html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"/>
          <p:cNvGrpSpPr/>
          <p:nvPr/>
        </p:nvGrpSpPr>
        <p:grpSpPr>
          <a:xfrm>
            <a:off x="1352100" y="2737638"/>
            <a:ext cx="9487800" cy="1382737"/>
            <a:chOff x="1352101" y="2861020"/>
            <a:chExt cx="9487800" cy="1382737"/>
          </a:xfrm>
        </p:grpSpPr>
        <p:sp>
          <p:nvSpPr>
            <p:cNvPr id="189" name="Google Shape;189;p1"/>
            <p:cNvSpPr txBox="1"/>
            <p:nvPr/>
          </p:nvSpPr>
          <p:spPr>
            <a:xfrm>
              <a:off x="1352101" y="2861020"/>
              <a:ext cx="94878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Day 1 - Credit Scoring</a:t>
              </a:r>
              <a:endParaRPr b="0" i="0" sz="44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3306290" y="3841157"/>
              <a:ext cx="5579400" cy="402600"/>
            </a:xfrm>
            <a:prstGeom prst="roundRect">
              <a:avLst>
                <a:gd fmla="val 50000" name="adj"/>
              </a:avLst>
            </a:prstGeom>
            <a:solidFill>
              <a:srgbClr val="F3C1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Building Credit Scoring Model</a:t>
              </a:r>
              <a:endParaRPr b="0" i="0" sz="1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4f1a13789_0_74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Relationship vs Transactional Lending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77" name="Google Shape;277;g254f1a13789_0_74"/>
          <p:cNvSpPr txBox="1"/>
          <p:nvPr/>
        </p:nvSpPr>
        <p:spPr>
          <a:xfrm>
            <a:off x="396325" y="4679625"/>
            <a:ext cx="5570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●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Judgemental assessment based on 3(5) Cs (Character, Capacity, Collateral + Capital, Conditions)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●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Very slow, subjective, often inconsistent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78" name="Google Shape;278;g254f1a1378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608500"/>
            <a:ext cx="3219804" cy="29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54f1a13789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5875" y="1608500"/>
            <a:ext cx="2615225" cy="2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54f1a13789_0_74"/>
          <p:cNvSpPr txBox="1"/>
          <p:nvPr/>
        </p:nvSpPr>
        <p:spPr>
          <a:xfrm>
            <a:off x="6418275" y="4679625"/>
            <a:ext cx="557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●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Automated impersonal decisions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800"/>
              <a:buFont typeface="Sora"/>
              <a:buChar char="●"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Quick &amp; consistent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81" name="Google Shape;281;g254f1a13789_0_74"/>
          <p:cNvSpPr txBox="1"/>
          <p:nvPr/>
        </p:nvSpPr>
        <p:spPr>
          <a:xfrm>
            <a:off x="8327250" y="5969450"/>
            <a:ext cx="35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Copied from Introduction to Credit Risk Modeling, Dr. Galina Andreeva, University of Edinburgh</a:t>
            </a:r>
            <a:endParaRPr i="1" sz="1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4f1a13789_0_88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What is scoring used for?</a:t>
            </a:r>
            <a:endParaRPr>
              <a:solidFill>
                <a:srgbClr val="113865"/>
              </a:solidFill>
            </a:endParaRPr>
          </a:p>
        </p:txBody>
      </p:sp>
      <p:pic>
        <p:nvPicPr>
          <p:cNvPr id="287" name="Google Shape;287;g254f1a13789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88" y="1394175"/>
            <a:ext cx="8109235" cy="486237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54f1a13789_0_88"/>
          <p:cNvSpPr txBox="1"/>
          <p:nvPr/>
        </p:nvSpPr>
        <p:spPr>
          <a:xfrm>
            <a:off x="6578825" y="6256550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image source</a:t>
            </a:r>
            <a:endParaRPr i="1" sz="12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4f1a13789_0_117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What is scoring used for?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94" name="Google Shape;294;g254f1a13789_0_117"/>
          <p:cNvSpPr txBox="1"/>
          <p:nvPr/>
        </p:nvSpPr>
        <p:spPr>
          <a:xfrm>
            <a:off x="388950" y="1690825"/>
            <a:ext cx="111759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New Customer (application scoring)</a:t>
            </a:r>
            <a:endParaRPr b="1"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Who is likely to default?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Who is likely to respond?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Existing customers</a:t>
            </a:r>
            <a:endParaRPr b="1"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Shall we increase a credit limit?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Can we cross-sell other product?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Problem customers</a:t>
            </a:r>
            <a:endParaRPr b="1"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Shall we sell the debt off?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If not, what method of contacting to be used?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295" name="Google Shape;295;g254f1a13789_0_117"/>
          <p:cNvSpPr txBox="1"/>
          <p:nvPr/>
        </p:nvSpPr>
        <p:spPr>
          <a:xfrm>
            <a:off x="8327250" y="5969450"/>
            <a:ext cx="35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Adapted from Introduction to Credit Risk Modeling, Dr. Galina Andreeva, University of Edinburgh</a:t>
            </a:r>
            <a:endParaRPr i="1" sz="1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4f1a13789_0_105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Basic Idea on Creating a Credit Scoring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01" name="Google Shape;301;g254f1a13789_0_105"/>
          <p:cNvSpPr txBox="1"/>
          <p:nvPr/>
        </p:nvSpPr>
        <p:spPr>
          <a:xfrm>
            <a:off x="388950" y="1690825"/>
            <a:ext cx="11175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Need the data on </a:t>
            </a: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characteristics &amp; performance 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of previous borrowers.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Create a </a:t>
            </a: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that predict </a:t>
            </a: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default probability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(probability that a borrower is failed to repay in a certain period of time)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4f1a13789_0_10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Basic Idea on Creating a Credit Scoring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07" name="Google Shape;307;g254f1a13789_0_100"/>
          <p:cNvSpPr txBox="1"/>
          <p:nvPr/>
        </p:nvSpPr>
        <p:spPr>
          <a:xfrm>
            <a:off x="388950" y="1690825"/>
            <a:ext cx="11175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Or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Need the data on </a:t>
            </a: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characteristics &amp; performance 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of previous borrowers.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Assign points to each category of borrowers characteristics → reflect the level of risk of this category.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For a new borrower, sum all the points over the relevant characteristics → get an overall score.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308" name="Google Shape;308;g254f1a13789_0_100"/>
          <p:cNvSpPr txBox="1"/>
          <p:nvPr/>
        </p:nvSpPr>
        <p:spPr>
          <a:xfrm>
            <a:off x="8327250" y="5969450"/>
            <a:ext cx="35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Adapted </a:t>
            </a:r>
            <a:r>
              <a:rPr i="1" lang="en-US" sz="1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from Introduction to Credit Risk Modeling, Dr. Galina Andreeva, University of Edinburgh</a:t>
            </a:r>
            <a:endParaRPr i="1" sz="1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4f1a13789_0_11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Basic Idea on Creating a Credit Scoring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14" name="Google Shape;314;g254f1a13789_0_110"/>
          <p:cNvSpPr txBox="1"/>
          <p:nvPr/>
        </p:nvSpPr>
        <p:spPr>
          <a:xfrm>
            <a:off x="6245675" y="1690825"/>
            <a:ext cx="565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If a borrower is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○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age = 27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○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Income = 35K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○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Bureau Score = 450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What is his/her credit score?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315" name="Google Shape;315;g254f1a13789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25" y="1619400"/>
            <a:ext cx="472440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254f1a13789_0_110"/>
          <p:cNvSpPr txBox="1"/>
          <p:nvPr/>
        </p:nvSpPr>
        <p:spPr>
          <a:xfrm>
            <a:off x="2419225" y="6029475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image source</a:t>
            </a:r>
            <a:endParaRPr i="1" sz="12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4f1a13789_0_125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Modeling Workflow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4f1a13789_0_13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Good vs Bad Potential Borrowers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28" name="Google Shape;328;g254f1a13789_0_130"/>
          <p:cNvSpPr txBox="1"/>
          <p:nvPr/>
        </p:nvSpPr>
        <p:spPr>
          <a:xfrm>
            <a:off x="388950" y="1690825"/>
            <a:ext cx="1117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Say we want to create an application scoring systems.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As a DS, some important questions to answer are 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000"/>
              <a:buFont typeface="Sora Light"/>
              <a:buChar char="○"/>
            </a:pP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How do I tell “</a:t>
            </a:r>
            <a:r>
              <a:rPr b="1" lang="en-US" sz="20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from “</a:t>
            </a:r>
            <a:r>
              <a:rPr b="1" lang="en-US" sz="20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0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000"/>
              <a:buFont typeface="Sora Light"/>
              <a:buChar char="○"/>
            </a:pP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When the model predicts “</a:t>
            </a:r>
            <a:r>
              <a:rPr b="1" lang="en-US" sz="20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and “</a:t>
            </a:r>
            <a:r>
              <a:rPr b="1" lang="en-US" sz="20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0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000"/>
              <a:buFont typeface="Sora Light"/>
              <a:buChar char="○"/>
            </a:pP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What are the main characteristics that tell “</a:t>
            </a:r>
            <a:r>
              <a:rPr b="1" lang="en-US" sz="20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from “</a:t>
            </a:r>
            <a:r>
              <a:rPr b="1" lang="en-US" sz="20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0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0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4f1a13789_0_136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Good vs Bad Potential Borrowers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34" name="Google Shape;334;g254f1a13789_0_136"/>
          <p:cNvSpPr txBox="1"/>
          <p:nvPr/>
        </p:nvSpPr>
        <p:spPr>
          <a:xfrm>
            <a:off x="388950" y="1690825"/>
            <a:ext cx="11175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How do I tell “</a:t>
            </a:r>
            <a:r>
              <a:rPr b="1" lang="en-US" sz="22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from “</a:t>
            </a:r>
            <a:r>
              <a:rPr b="1" lang="en-US" sz="22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Do they pay 60, 90, or 180 days past due? discuss it with the user.</a:t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When the model predicts “</a:t>
            </a:r>
            <a:r>
              <a:rPr b="1" lang="en-US" sz="22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and “</a:t>
            </a:r>
            <a:r>
              <a:rPr b="1" lang="en-US" sz="22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How long should be the </a:t>
            </a: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outcome</a:t>
            </a: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period? discuss it with the user.</a:t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What are the main characteristics that tell “</a:t>
            </a:r>
            <a:r>
              <a:rPr b="1" lang="en-US" sz="2200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bad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from “</a:t>
            </a:r>
            <a:r>
              <a:rPr b="1" lang="en-US" sz="22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good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” borrowers?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Do the EDA (Exploratory data analysis) &amp; gain insight, e.g. </a:t>
            </a:r>
            <a:r>
              <a:rPr i="1"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borrowers that have regular income are less likely to default </a:t>
            </a: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or </a:t>
            </a:r>
            <a:r>
              <a:rPr i="1"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older borrowers are less likely to default.</a:t>
            </a:r>
            <a:endParaRPr i="1"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51c9d710d_0_2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Modeling Workflow (Simplified)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40" name="Google Shape;340;g2251c9d710d_0_2"/>
          <p:cNvSpPr/>
          <p:nvPr/>
        </p:nvSpPr>
        <p:spPr>
          <a:xfrm>
            <a:off x="349975" y="1690825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1" name="Google Shape;341;g2251c9d710d_0_2"/>
          <p:cNvSpPr/>
          <p:nvPr/>
        </p:nvSpPr>
        <p:spPr>
          <a:xfrm>
            <a:off x="349975" y="306785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Sample selection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g2251c9d710d_0_2"/>
          <p:cNvSpPr/>
          <p:nvPr/>
        </p:nvSpPr>
        <p:spPr>
          <a:xfrm>
            <a:off x="349975" y="4444875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EDA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3" name="Google Shape;343;g2251c9d710d_0_2"/>
          <p:cNvSpPr/>
          <p:nvPr/>
        </p:nvSpPr>
        <p:spPr>
          <a:xfrm>
            <a:off x="5651325" y="4444875"/>
            <a:ext cx="23346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4" name="Google Shape;344;g2251c9d710d_0_2"/>
          <p:cNvSpPr/>
          <p:nvPr/>
        </p:nvSpPr>
        <p:spPr>
          <a:xfrm>
            <a:off x="5651325" y="3067850"/>
            <a:ext cx="23346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&amp; Evaluate Model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5" name="Google Shape;345;g2251c9d710d_0_2"/>
          <p:cNvSpPr/>
          <p:nvPr/>
        </p:nvSpPr>
        <p:spPr>
          <a:xfrm>
            <a:off x="5651325" y="1690825"/>
            <a:ext cx="23346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Predictions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346" name="Google Shape;346;g2251c9d710d_0_2"/>
          <p:cNvCxnSpPr>
            <a:stCxn id="340" idx="2"/>
            <a:endCxn id="341" idx="0"/>
          </p:cNvCxnSpPr>
          <p:nvPr/>
        </p:nvCxnSpPr>
        <p:spPr>
          <a:xfrm>
            <a:off x="1370575" y="26910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g2251c9d710d_0_2"/>
          <p:cNvCxnSpPr>
            <a:stCxn id="341" idx="2"/>
            <a:endCxn id="342" idx="0"/>
          </p:cNvCxnSpPr>
          <p:nvPr/>
        </p:nvCxnSpPr>
        <p:spPr>
          <a:xfrm>
            <a:off x="1370575" y="4068050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g2251c9d710d_0_2"/>
          <p:cNvCxnSpPr>
            <a:stCxn id="343" idx="0"/>
            <a:endCxn id="344" idx="2"/>
          </p:cNvCxnSpPr>
          <p:nvPr/>
        </p:nvCxnSpPr>
        <p:spPr>
          <a:xfrm rot="10800000">
            <a:off x="6818625" y="406807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g2251c9d710d_0_2"/>
          <p:cNvCxnSpPr>
            <a:stCxn id="344" idx="0"/>
            <a:endCxn id="345" idx="2"/>
          </p:cNvCxnSpPr>
          <p:nvPr/>
        </p:nvCxnSpPr>
        <p:spPr>
          <a:xfrm rot="10800000">
            <a:off x="6818625" y="2691050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g2251c9d710d_0_2"/>
          <p:cNvCxnSpPr>
            <a:stCxn id="342" idx="2"/>
            <a:endCxn id="343" idx="2"/>
          </p:cNvCxnSpPr>
          <p:nvPr/>
        </p:nvCxnSpPr>
        <p:spPr>
          <a:xfrm flipH="1" rot="-5400000">
            <a:off x="4094275" y="2721375"/>
            <a:ext cx="600" cy="5448000"/>
          </a:xfrm>
          <a:prstGeom prst="bentConnector3">
            <a:avLst>
              <a:gd fmla="val 807083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g2251c9d710d_0_2"/>
          <p:cNvSpPr txBox="1"/>
          <p:nvPr/>
        </p:nvSpPr>
        <p:spPr>
          <a:xfrm>
            <a:off x="2466975" y="1690825"/>
            <a:ext cx="29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Load data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2" name="Google Shape;352;g2251c9d710d_0_2"/>
          <p:cNvSpPr txBox="1"/>
          <p:nvPr/>
        </p:nvSpPr>
        <p:spPr>
          <a:xfrm>
            <a:off x="2466975" y="3067850"/>
            <a:ext cx="29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Split data to Train, Valid, &amp; Test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3" name="Google Shape;353;g2251c9d710d_0_2"/>
          <p:cNvSpPr txBox="1"/>
          <p:nvPr/>
        </p:nvSpPr>
        <p:spPr>
          <a:xfrm>
            <a:off x="2466975" y="4444875"/>
            <a:ext cx="29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 data exploration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4" name="Google Shape;354;g2251c9d710d_0_2"/>
          <p:cNvSpPr txBox="1"/>
          <p:nvPr/>
        </p:nvSpPr>
        <p:spPr>
          <a:xfrm>
            <a:off x="8231175" y="4444875"/>
            <a:ext cx="293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Preprocess the data so that can be modeled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○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Missing value imputation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○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Remove outliers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5" name="Google Shape;355;g2251c9d710d_0_2"/>
          <p:cNvSpPr txBox="1"/>
          <p:nvPr/>
        </p:nvSpPr>
        <p:spPr>
          <a:xfrm>
            <a:off x="8231175" y="3090450"/>
            <a:ext cx="293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a </a:t>
            </a:r>
            <a:r>
              <a:rPr b="1"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classification model</a:t>
            </a:r>
            <a:endParaRPr b="1"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Tune the model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6" name="Google Shape;356;g2251c9d710d_0_2"/>
          <p:cNvSpPr txBox="1"/>
          <p:nvPr/>
        </p:nvSpPr>
        <p:spPr>
          <a:xfrm>
            <a:off x="8231175" y="1690825"/>
            <a:ext cx="29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a predictions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Outlines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401515" y="1584375"/>
            <a:ext cx="11388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Credit Scoring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 Workflow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Course Administration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Preparations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4f1a13789_0_16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Data Science Tools to Use!</a:t>
            </a:r>
            <a:endParaRPr>
              <a:solidFill>
                <a:srgbClr val="113865"/>
              </a:solidFill>
            </a:endParaRPr>
          </a:p>
        </p:txBody>
      </p:sp>
      <p:pic>
        <p:nvPicPr>
          <p:cNvPr id="362" name="Google Shape;362;g254f1a13789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107" y="2708644"/>
            <a:ext cx="2433374" cy="8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54f1a13789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781" y="2901494"/>
            <a:ext cx="1690675" cy="6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54f1a13789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422" y="4568450"/>
            <a:ext cx="1377348" cy="7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54f1a13789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5661" y="3586376"/>
            <a:ext cx="2190901" cy="6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54f1a13789_0_161"/>
          <p:cNvPicPr preferRelativeResize="0"/>
          <p:nvPr/>
        </p:nvPicPr>
        <p:blipFill rotWithShape="1">
          <a:blip r:embed="rId7">
            <a:alphaModFix/>
          </a:blip>
          <a:srcRect b="24915" l="0" r="0" t="25124"/>
          <a:stretch/>
        </p:blipFill>
        <p:spPr>
          <a:xfrm>
            <a:off x="8819350" y="4994500"/>
            <a:ext cx="2190899" cy="615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g254f1a13789_0_161"/>
          <p:cNvGrpSpPr/>
          <p:nvPr/>
        </p:nvGrpSpPr>
        <p:grpSpPr>
          <a:xfrm>
            <a:off x="891154" y="2901500"/>
            <a:ext cx="3109320" cy="3097550"/>
            <a:chOff x="510154" y="2672900"/>
            <a:chExt cx="3109320" cy="3097550"/>
          </a:xfrm>
        </p:grpSpPr>
        <p:pic>
          <p:nvPicPr>
            <p:cNvPr id="368" name="Google Shape;368;g254f1a13789_0_1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26575" y="2672900"/>
              <a:ext cx="1888650" cy="63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g254f1a13789_0_1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0154" y="3517911"/>
              <a:ext cx="1888650" cy="94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g254f1a13789_0_16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09200" y="4708750"/>
              <a:ext cx="2123401" cy="1061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g254f1a13789_0_161"/>
            <p:cNvPicPr preferRelativeResize="0"/>
            <p:nvPr/>
          </p:nvPicPr>
          <p:blipFill rotWithShape="1">
            <a:blip r:embed="rId11">
              <a:alphaModFix/>
            </a:blip>
            <a:srcRect b="0" l="23078" r="22911" t="0"/>
            <a:stretch/>
          </p:blipFill>
          <p:spPr>
            <a:xfrm>
              <a:off x="2647975" y="3517900"/>
              <a:ext cx="971499" cy="944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g254f1a13789_0_161"/>
          <p:cNvSpPr txBox="1"/>
          <p:nvPr/>
        </p:nvSpPr>
        <p:spPr>
          <a:xfrm>
            <a:off x="1068663" y="1793475"/>
            <a:ext cx="275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Programming Language &amp; interface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___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g254f1a13789_0_161"/>
          <p:cNvSpPr txBox="1"/>
          <p:nvPr/>
        </p:nvSpPr>
        <p:spPr>
          <a:xfrm>
            <a:off x="4843963" y="1793475"/>
            <a:ext cx="275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Data Preprocessing Tools &amp; Modeling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___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g254f1a13789_0_161"/>
          <p:cNvSpPr txBox="1"/>
          <p:nvPr/>
        </p:nvSpPr>
        <p:spPr>
          <a:xfrm>
            <a:off x="8537638" y="1793475"/>
            <a:ext cx="275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API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___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5" name="Google Shape;375;g254f1a13789_0_161"/>
          <p:cNvSpPr txBox="1"/>
          <p:nvPr/>
        </p:nvSpPr>
        <p:spPr>
          <a:xfrm>
            <a:off x="8537638" y="4091375"/>
            <a:ext cx="275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Documentation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AA84F"/>
                </a:solidFill>
                <a:latin typeface="Sora"/>
                <a:ea typeface="Sora"/>
                <a:cs typeface="Sora"/>
                <a:sym typeface="Sora"/>
              </a:rPr>
              <a:t>___</a:t>
            </a:r>
            <a:endParaRPr b="1" sz="1800">
              <a:solidFill>
                <a:srgbClr val="6AA84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4f1a13789_0_180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Course Administration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4f1a13789_0_185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Course Outline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87" name="Google Shape;387;g254f1a13789_0_185"/>
          <p:cNvSpPr txBox="1"/>
          <p:nvPr/>
        </p:nvSpPr>
        <p:spPr>
          <a:xfrm>
            <a:off x="388950" y="1690825"/>
            <a:ext cx="11175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Day 1 - Credit Scoring &amp; Data Preparation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Definition of credit scoring, modeling workflow, &amp; data preparation</a:t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Day 2 - EDA &amp; Data Preprocessing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EDA-ing data &amp; preprocess data before modeling</a:t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Day 3 - Modeling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Create some classification models &amp; choose the best model.</a:t>
            </a:r>
            <a:endParaRPr i="1"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Day 4 - API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Create credit score predictions using API</a:t>
            </a:r>
            <a:endParaRPr sz="18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4f1a13789_0_19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The Data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93" name="Google Shape;393;g254f1a13789_0_190"/>
          <p:cNvSpPr txBox="1"/>
          <p:nvPr/>
        </p:nvSpPr>
        <p:spPr>
          <a:xfrm>
            <a:off x="388950" y="1690825"/>
            <a:ext cx="1117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The data source is from </a:t>
            </a:r>
            <a:r>
              <a:rPr lang="en-US" sz="2200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3"/>
              </a:rPr>
              <a:t>Give Me Some Credit Competitions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For this course, please download the dataset from </a:t>
            </a:r>
            <a:r>
              <a:rPr lang="en-US" sz="2200" u="sng">
                <a:solidFill>
                  <a:schemeClr val="hlink"/>
                </a:solidFill>
                <a:latin typeface="Sora Light"/>
                <a:ea typeface="Sora Light"/>
                <a:cs typeface="Sora Light"/>
                <a:sym typeface="Sora Light"/>
                <a:hlinkClick r:id="rId4"/>
              </a:rPr>
              <a:t>here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4f1a13789_0_212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Data Preparations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4f1a13789_0_217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Data Preparations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405" name="Google Shape;405;g254f1a13789_0_217"/>
          <p:cNvSpPr txBox="1"/>
          <p:nvPr/>
        </p:nvSpPr>
        <p:spPr>
          <a:xfrm>
            <a:off x="388950" y="1690825"/>
            <a:ext cx="11175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Main objectives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Load data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Define its validity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Split data to train, valid, &amp; test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Let’s create that!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4f1a13789_0_222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Modeling with Python! 3 yes!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411" name="Google Shape;411;g254f1a13789_0_222"/>
          <p:cNvSpPr txBox="1"/>
          <p:nvPr/>
        </p:nvSpPr>
        <p:spPr>
          <a:xfrm>
            <a:off x="388950" y="1690825"/>
            <a:ext cx="11175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Yes, we are going to code!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Yes, you need to know how to code!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Yes, the Python code is easy enough to read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4f1a13789_0_227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Let’s Code!</a:t>
            </a:r>
            <a:endParaRPr sz="4000"/>
          </a:p>
        </p:txBody>
      </p:sp>
      <p:sp>
        <p:nvSpPr>
          <p:cNvPr id="418" name="Google Shape;418;g254f1a13789_0_227"/>
          <p:cNvSpPr txBox="1"/>
          <p:nvPr/>
        </p:nvSpPr>
        <p:spPr>
          <a:xfrm>
            <a:off x="3156900" y="3755575"/>
            <a:ext cx="587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Code references: </a:t>
            </a:r>
            <a:r>
              <a:rPr lang="en-US" sz="18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https://github.com/amalinadhi/credit_analytics</a:t>
            </a:r>
            <a:r>
              <a:rPr lang="en-US" sz="1800">
                <a:latin typeface="Sora"/>
                <a:ea typeface="Sora"/>
                <a:cs typeface="Sora"/>
                <a:sym typeface="Sora"/>
              </a:rPr>
              <a:t> </a:t>
            </a:r>
            <a:endParaRPr sz="18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b4f1033c7_0_149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4e091f875_0_0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Credit Scoring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a0bdea716_0_49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What is Credit?</a:t>
            </a:r>
            <a:endParaRPr>
              <a:solidFill>
                <a:srgbClr val="113865"/>
              </a:solidFill>
            </a:endParaRPr>
          </a:p>
        </p:txBody>
      </p:sp>
      <p:pic>
        <p:nvPicPr>
          <p:cNvPr id="212" name="Google Shape;212;g16a0bdea716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1600200"/>
            <a:ext cx="70485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6a0bdea716_0_49"/>
          <p:cNvSpPr txBox="1"/>
          <p:nvPr/>
        </p:nvSpPr>
        <p:spPr>
          <a:xfrm>
            <a:off x="3865650" y="5612250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image source</a:t>
            </a:r>
            <a:endParaRPr i="1" sz="12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14" name="Google Shape;214;g16a0bdea716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7638" y="2534663"/>
            <a:ext cx="11334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6a0bdea716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13763" y="2525138"/>
            <a:ext cx="1133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6a0bdea716_0_49"/>
          <p:cNvPicPr preferRelativeResize="0"/>
          <p:nvPr/>
        </p:nvPicPr>
        <p:blipFill rotWithShape="1">
          <a:blip r:embed="rId7">
            <a:alphaModFix/>
          </a:blip>
          <a:srcRect b="32895" l="15856" r="16525" t="31866"/>
          <a:stretch/>
        </p:blipFill>
        <p:spPr>
          <a:xfrm>
            <a:off x="10174548" y="2959248"/>
            <a:ext cx="1211900" cy="6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6a0bdea716_0_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07650" y="3753938"/>
            <a:ext cx="1336784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16a0bdea716_0_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07638" y="3098813"/>
            <a:ext cx="11334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16a0bdea716_0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74550" y="3767513"/>
            <a:ext cx="1336775" cy="32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6a0bdea716_0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67775" y="4409063"/>
            <a:ext cx="22860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4f1a13789_0_1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Lender &amp; Borrower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26" name="Google Shape;226;g254f1a13789_0_10"/>
          <p:cNvSpPr/>
          <p:nvPr/>
        </p:nvSpPr>
        <p:spPr>
          <a:xfrm>
            <a:off x="2748925" y="300510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(bank, etc.)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7" name="Google Shape;227;g254f1a13789_0_10"/>
          <p:cNvSpPr/>
          <p:nvPr/>
        </p:nvSpPr>
        <p:spPr>
          <a:xfrm>
            <a:off x="7401875" y="300510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Borrower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(client)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28" name="Google Shape;228;g254f1a13789_0_10"/>
          <p:cNvCxnSpPr>
            <a:stCxn id="226" idx="0"/>
            <a:endCxn id="227" idx="0"/>
          </p:cNvCxnSpPr>
          <p:nvPr/>
        </p:nvCxnSpPr>
        <p:spPr>
          <a:xfrm flipH="1" rot="-5400000">
            <a:off x="6095725" y="678900"/>
            <a:ext cx="600" cy="4653000"/>
          </a:xfrm>
          <a:prstGeom prst="curvedConnector3">
            <a:avLst>
              <a:gd fmla="val -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g254f1a13789_0_10"/>
          <p:cNvCxnSpPr>
            <a:stCxn id="227" idx="2"/>
            <a:endCxn id="226" idx="2"/>
          </p:cNvCxnSpPr>
          <p:nvPr/>
        </p:nvCxnSpPr>
        <p:spPr>
          <a:xfrm rot="5400000">
            <a:off x="6095675" y="1679100"/>
            <a:ext cx="600" cy="4653000"/>
          </a:xfrm>
          <a:prstGeom prst="curvedConnector3">
            <a:avLst>
              <a:gd fmla="val 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g254f1a13789_0_10"/>
          <p:cNvSpPr txBox="1"/>
          <p:nvPr/>
        </p:nvSpPr>
        <p:spPr>
          <a:xfrm>
            <a:off x="3156875" y="1821700"/>
            <a:ext cx="58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Provider </a:t>
            </a: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 </a:t>
            </a: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money with an obligation.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g254f1a13789_0_10"/>
          <p:cNvSpPr txBox="1"/>
          <p:nvPr/>
        </p:nvSpPr>
        <p:spPr>
          <a:xfrm>
            <a:off x="3204900" y="4727000"/>
            <a:ext cx="5878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Borrower must pay the price of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AutoNum type="arabicPeriod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Creating the impression of trust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AutoNum type="arabicPeriod"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Repaying according to the agreed terms.</a:t>
            </a:r>
            <a:endParaRPr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f1a13789_0_29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Lender Risk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37" name="Google Shape;237;g254f1a13789_0_29"/>
          <p:cNvSpPr/>
          <p:nvPr/>
        </p:nvSpPr>
        <p:spPr>
          <a:xfrm>
            <a:off x="2748925" y="3005100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(bank, etc.)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8" name="Google Shape;238;g254f1a13789_0_29"/>
          <p:cNvSpPr/>
          <p:nvPr/>
        </p:nvSpPr>
        <p:spPr>
          <a:xfrm>
            <a:off x="7401875" y="300510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Borrower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(client)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39" name="Google Shape;239;g254f1a13789_0_29"/>
          <p:cNvCxnSpPr>
            <a:stCxn id="237" idx="0"/>
            <a:endCxn id="238" idx="0"/>
          </p:cNvCxnSpPr>
          <p:nvPr/>
        </p:nvCxnSpPr>
        <p:spPr>
          <a:xfrm flipH="1" rot="-5400000">
            <a:off x="6095725" y="678900"/>
            <a:ext cx="600" cy="4653000"/>
          </a:xfrm>
          <a:prstGeom prst="curvedConnector3">
            <a:avLst>
              <a:gd fmla="val -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g254f1a13789_0_29"/>
          <p:cNvCxnSpPr>
            <a:stCxn id="238" idx="2"/>
            <a:endCxn id="237" idx="2"/>
          </p:cNvCxnSpPr>
          <p:nvPr/>
        </p:nvCxnSpPr>
        <p:spPr>
          <a:xfrm rot="5400000">
            <a:off x="6095675" y="1679100"/>
            <a:ext cx="600" cy="4653000"/>
          </a:xfrm>
          <a:prstGeom prst="curvedConnector3">
            <a:avLst>
              <a:gd fmla="val 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g254f1a13789_0_29"/>
          <p:cNvSpPr txBox="1"/>
          <p:nvPr/>
        </p:nvSpPr>
        <p:spPr>
          <a:xfrm>
            <a:off x="1911900" y="4495925"/>
            <a:ext cx="330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Potential financial impact if the borrower can return the money.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42" name="Google Shape;242;g254f1a13789_0_29"/>
          <p:cNvSpPr/>
          <p:nvPr/>
        </p:nvSpPr>
        <p:spPr>
          <a:xfrm>
            <a:off x="5606075" y="4071925"/>
            <a:ext cx="979800" cy="9798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4f1a13789_0_4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Credit Analytics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48" name="Google Shape;248;g254f1a13789_0_40"/>
          <p:cNvSpPr txBox="1"/>
          <p:nvPr/>
        </p:nvSpPr>
        <p:spPr>
          <a:xfrm>
            <a:off x="388950" y="1690825"/>
            <a:ext cx="11175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This gives rise to concept like: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Creditworthiness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Borrower’s willingness and ability to repay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Credit risk</a:t>
            </a:r>
            <a:endParaRPr b="1"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The potential financial impact of any real or 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perceived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change in borrower’s creditworthiness.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4f1a13789_0_5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Filtering Gate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54" name="Google Shape;254;g254f1a13789_0_51"/>
          <p:cNvSpPr/>
          <p:nvPr/>
        </p:nvSpPr>
        <p:spPr>
          <a:xfrm>
            <a:off x="2748925" y="3005100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(bank, etc.)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5" name="Google Shape;255;g254f1a13789_0_51"/>
          <p:cNvSpPr/>
          <p:nvPr/>
        </p:nvSpPr>
        <p:spPr>
          <a:xfrm>
            <a:off x="7401875" y="300510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Borrower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(client)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56" name="Google Shape;256;g254f1a13789_0_51"/>
          <p:cNvCxnSpPr>
            <a:stCxn id="254" idx="0"/>
            <a:endCxn id="255" idx="0"/>
          </p:cNvCxnSpPr>
          <p:nvPr/>
        </p:nvCxnSpPr>
        <p:spPr>
          <a:xfrm flipH="1" rot="-5400000">
            <a:off x="6095725" y="678900"/>
            <a:ext cx="600" cy="4653000"/>
          </a:xfrm>
          <a:prstGeom prst="curvedConnector3">
            <a:avLst>
              <a:gd fmla="val -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g254f1a13789_0_51"/>
          <p:cNvCxnSpPr>
            <a:stCxn id="255" idx="2"/>
            <a:endCxn id="254" idx="2"/>
          </p:cNvCxnSpPr>
          <p:nvPr/>
        </p:nvCxnSpPr>
        <p:spPr>
          <a:xfrm rot="5400000">
            <a:off x="6095675" y="1679100"/>
            <a:ext cx="600" cy="4653000"/>
          </a:xfrm>
          <a:prstGeom prst="curvedConnector3">
            <a:avLst>
              <a:gd fmla="val 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g254f1a13789_0_51"/>
          <p:cNvSpPr txBox="1"/>
          <p:nvPr/>
        </p:nvSpPr>
        <p:spPr>
          <a:xfrm>
            <a:off x="7126325" y="1628225"/>
            <a:ext cx="378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What if we can filter the borrower’s creditworthiness?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9" name="Google Shape;259;g254f1a13789_0_51"/>
          <p:cNvSpPr/>
          <p:nvPr/>
        </p:nvSpPr>
        <p:spPr>
          <a:xfrm>
            <a:off x="5268489" y="2041075"/>
            <a:ext cx="1654975" cy="724575"/>
          </a:xfrm>
          <a:prstGeom prst="flowChartPredefined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Filtering gate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0" name="Google Shape;260;g254f1a13789_0_51"/>
          <p:cNvSpPr txBox="1"/>
          <p:nvPr/>
        </p:nvSpPr>
        <p:spPr>
          <a:xfrm>
            <a:off x="4204375" y="4740175"/>
            <a:ext cx="378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Lender can minimize financial risk of default borrowers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4f1a13789_0_63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Credit Score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66" name="Google Shape;266;g254f1a13789_0_63"/>
          <p:cNvSpPr/>
          <p:nvPr/>
        </p:nvSpPr>
        <p:spPr>
          <a:xfrm>
            <a:off x="2748925" y="3005100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Lender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(bank, etc.)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7" name="Google Shape;267;g254f1a13789_0_63"/>
          <p:cNvSpPr/>
          <p:nvPr/>
        </p:nvSpPr>
        <p:spPr>
          <a:xfrm>
            <a:off x="7401875" y="3005100"/>
            <a:ext cx="20412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Borrower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(client)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68" name="Google Shape;268;g254f1a13789_0_63"/>
          <p:cNvCxnSpPr>
            <a:stCxn id="266" idx="0"/>
            <a:endCxn id="267" idx="0"/>
          </p:cNvCxnSpPr>
          <p:nvPr/>
        </p:nvCxnSpPr>
        <p:spPr>
          <a:xfrm flipH="1" rot="-5400000">
            <a:off x="6095725" y="678900"/>
            <a:ext cx="600" cy="4653000"/>
          </a:xfrm>
          <a:prstGeom prst="curvedConnector3">
            <a:avLst>
              <a:gd fmla="val -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g254f1a13789_0_63"/>
          <p:cNvCxnSpPr>
            <a:stCxn id="267" idx="2"/>
            <a:endCxn id="266" idx="2"/>
          </p:cNvCxnSpPr>
          <p:nvPr/>
        </p:nvCxnSpPr>
        <p:spPr>
          <a:xfrm rot="5400000">
            <a:off x="6095675" y="1679100"/>
            <a:ext cx="600" cy="4653000"/>
          </a:xfrm>
          <a:prstGeom prst="curvedConnector3">
            <a:avLst>
              <a:gd fmla="val 9864583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g254f1a13789_0_63"/>
          <p:cNvSpPr/>
          <p:nvPr/>
        </p:nvSpPr>
        <p:spPr>
          <a:xfrm>
            <a:off x="5268489" y="2041075"/>
            <a:ext cx="1654975" cy="724575"/>
          </a:xfrm>
          <a:prstGeom prst="flowChartPredefined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Credit Score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1" name="Google Shape;271;g254f1a13789_0_63"/>
          <p:cNvSpPr txBox="1"/>
          <p:nvPr/>
        </p:nvSpPr>
        <p:spPr>
          <a:xfrm>
            <a:off x="2855675" y="4995325"/>
            <a:ext cx="648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What is it?</a:t>
            </a:r>
            <a:endParaRPr b="1"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Decision support systems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 risk assessment of potential/existing borrowers</a:t>
            </a:r>
            <a:endParaRPr sz="18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2022-06-30T03:08:43Z</dcterms:created>
  <dc:creator>RIDO TRI PUTRA</dc:creator>
</cp:coreProperties>
</file>